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21"/>
  </p:notesMasterIdLst>
  <p:sldIdLst>
    <p:sldId id="256" r:id="rId2"/>
    <p:sldId id="258" r:id="rId3"/>
    <p:sldId id="260" r:id="rId4"/>
    <p:sldId id="262" r:id="rId5"/>
    <p:sldId id="263" r:id="rId6"/>
    <p:sldId id="264" r:id="rId7"/>
    <p:sldId id="275" r:id="rId8"/>
    <p:sldId id="265" r:id="rId9"/>
    <p:sldId id="266" r:id="rId10"/>
    <p:sldId id="267" r:id="rId11"/>
    <p:sldId id="276" r:id="rId12"/>
    <p:sldId id="268" r:id="rId13"/>
    <p:sldId id="269" r:id="rId14"/>
    <p:sldId id="270" r:id="rId15"/>
    <p:sldId id="277" r:id="rId16"/>
    <p:sldId id="271" r:id="rId17"/>
    <p:sldId id="272" r:id="rId18"/>
    <p:sldId id="273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20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7F89A-384C-204E-8376-778270EC3371}" type="datetimeFigureOut">
              <a:rPr lang="en-US" smtClean="0"/>
              <a:t>2/19/18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D92D0-3BF9-7940-8EA0-785DBD33E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50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D92D0-3BF9-7940-8EA0-785DBD33EC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187BFDDA-EC86-0948-A5D1-5CB75F64A56C}" type="datetimeFigureOut">
              <a:rPr lang="en-US" smtClean="0"/>
              <a:t>2/19/18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020679CA-59E0-CE46-BD3D-A6B00F8E9D3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Communicate Styles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TCM 38000 SP2017</a:t>
            </a:r>
            <a:endParaRPr lang="en-US" dirty="0"/>
          </a:p>
        </p:txBody>
      </p:sp>
      <p:pic>
        <p:nvPicPr>
          <p:cNvPr id="5" name="Picture 4" descr="TRUE Colors[1]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252" y="437566"/>
            <a:ext cx="4110940" cy="371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1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communication style?</a:t>
            </a:r>
          </a:p>
          <a:p>
            <a:pPr lvl="1"/>
            <a:r>
              <a:rPr lang="en-US" dirty="0" smtClean="0"/>
              <a:t>The way we share information with others through language </a:t>
            </a:r>
          </a:p>
          <a:p>
            <a:r>
              <a:rPr lang="en-US" dirty="0" smtClean="0"/>
              <a:t>Communication styles help you think about:</a:t>
            </a:r>
          </a:p>
          <a:p>
            <a:pPr lvl="1"/>
            <a:r>
              <a:rPr lang="en-US" dirty="0" smtClean="0"/>
              <a:t>How you </a:t>
            </a:r>
            <a:r>
              <a:rPr lang="en-US" dirty="0" smtClean="0"/>
              <a:t>prefer to receive information</a:t>
            </a:r>
          </a:p>
          <a:p>
            <a:pPr lvl="1"/>
            <a:r>
              <a:rPr lang="en-US" dirty="0" smtClean="0"/>
              <a:t>How you react under stress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955800" y="6159500"/>
            <a:ext cx="478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www.psychologytoday.com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078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</a:t>
            </a:r>
            <a:r>
              <a:rPr lang="en-US" dirty="0" smtClean="0"/>
              <a:t>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What’s in it for me?</a:t>
            </a:r>
          </a:p>
          <a:p>
            <a:pPr lvl="1"/>
            <a:r>
              <a:rPr lang="en-US" dirty="0" smtClean="0"/>
              <a:t>Rational</a:t>
            </a:r>
          </a:p>
          <a:p>
            <a:pPr lvl="1"/>
            <a:r>
              <a:rPr lang="en-US" dirty="0" smtClean="0"/>
              <a:t>Safety</a:t>
            </a:r>
          </a:p>
          <a:p>
            <a:r>
              <a:rPr lang="en-US" dirty="0" smtClean="0"/>
              <a:t>What’s in it for others?</a:t>
            </a:r>
          </a:p>
          <a:p>
            <a:pPr lvl="1"/>
            <a:r>
              <a:rPr lang="en-US" dirty="0" smtClean="0"/>
              <a:t>Experimental</a:t>
            </a:r>
          </a:p>
          <a:p>
            <a:pPr lvl="1"/>
            <a:r>
              <a:rPr lang="en-US" dirty="0" smtClean="0"/>
              <a:t>Emotional</a:t>
            </a:r>
          </a:p>
          <a:p>
            <a:r>
              <a:rPr lang="en-US" dirty="0" smtClean="0"/>
              <a:t>How you use language </a:t>
            </a:r>
          </a:p>
          <a:p>
            <a:pPr lvl="1"/>
            <a:r>
              <a:rPr lang="en-US" dirty="0" smtClean="0"/>
              <a:t>Competitive </a:t>
            </a:r>
            <a:r>
              <a:rPr lang="en-US" dirty="0"/>
              <a:t>or </a:t>
            </a:r>
            <a:r>
              <a:rPr lang="en-US" dirty="0" err="1"/>
              <a:t>Affiliative</a:t>
            </a:r>
            <a:endParaRPr lang="en-US" dirty="0"/>
          </a:p>
          <a:p>
            <a:pPr lvl="1"/>
            <a:r>
              <a:rPr lang="en-US" dirty="0"/>
              <a:t>Direct or </a:t>
            </a:r>
            <a:r>
              <a:rPr lang="en-US" dirty="0" smtClean="0"/>
              <a:t>Indirect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6416" y="5832629"/>
            <a:ext cx="7219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Sources: </a:t>
            </a:r>
            <a:r>
              <a:rPr lang="en-US" dirty="0" err="1" smtClean="0"/>
              <a:t>Orner</a:t>
            </a:r>
            <a:r>
              <a:rPr lang="en-US" dirty="0" smtClean="0"/>
              <a:t>, R. (2015). Communication and customer service. </a:t>
            </a:r>
            <a:r>
              <a:rPr lang="en-US" i="1" dirty="0" smtClean="0"/>
              <a:t>24x7 </a:t>
            </a:r>
            <a:r>
              <a:rPr lang="en-US" i="1" dirty="0" err="1" smtClean="0"/>
              <a:t>Mag.com</a:t>
            </a:r>
            <a:r>
              <a:rPr lang="en-US" i="1" dirty="0" smtClean="0"/>
              <a:t>. 18-</a:t>
            </a:r>
            <a:r>
              <a:rPr lang="en-US" i="1" dirty="0" smtClean="0"/>
              <a:t>22 </a:t>
            </a:r>
            <a:r>
              <a:rPr lang="en-US" dirty="0" smtClean="0"/>
              <a:t>and</a:t>
            </a:r>
            <a:r>
              <a:rPr lang="en-US" i="1" dirty="0" smtClean="0"/>
              <a:t> </a:t>
            </a:r>
            <a:r>
              <a:rPr lang="en-US" dirty="0" err="1"/>
              <a:t>www.psychologytoday.com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04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5175" y="1710863"/>
            <a:ext cx="3657600" cy="4183062"/>
          </a:xfrm>
        </p:spPr>
        <p:txBody>
          <a:bodyPr>
            <a:noAutofit/>
          </a:bodyPr>
          <a:lstStyle/>
          <a:p>
            <a:r>
              <a:rPr lang="en-US" sz="2000" dirty="0" smtClean="0"/>
              <a:t>Free and spontaneous</a:t>
            </a:r>
          </a:p>
          <a:p>
            <a:r>
              <a:rPr lang="en-US" sz="2000" dirty="0" smtClean="0"/>
              <a:t>Impulsive risk-takers</a:t>
            </a:r>
          </a:p>
          <a:p>
            <a:r>
              <a:rPr lang="en-US" dirty="0"/>
              <a:t>Dynamic, animated communicators</a:t>
            </a:r>
          </a:p>
          <a:p>
            <a:r>
              <a:rPr lang="en-US" sz="2000" dirty="0" smtClean="0"/>
              <a:t>Optimistic</a:t>
            </a:r>
            <a:endParaRPr lang="en-US" sz="2000" dirty="0" smtClean="0"/>
          </a:p>
          <a:p>
            <a:r>
              <a:rPr lang="en-US" sz="2000" dirty="0" smtClean="0"/>
              <a:t>Thrive </a:t>
            </a:r>
            <a:r>
              <a:rPr lang="en-US" sz="2000" dirty="0" smtClean="0"/>
              <a:t>on </a:t>
            </a:r>
            <a:r>
              <a:rPr lang="en-US" sz="2000" dirty="0" smtClean="0"/>
              <a:t>crises</a:t>
            </a:r>
          </a:p>
          <a:p>
            <a:r>
              <a:rPr lang="en-US" dirty="0"/>
              <a:t>Like to be center of attention</a:t>
            </a:r>
          </a:p>
          <a:p>
            <a:endParaRPr lang="en-US" sz="2000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Have </a:t>
            </a:r>
            <a:r>
              <a:rPr lang="en-US" dirty="0"/>
              <a:t>great endurance</a:t>
            </a:r>
          </a:p>
          <a:p>
            <a:r>
              <a:rPr lang="en-US" dirty="0" smtClean="0"/>
              <a:t>Competitive</a:t>
            </a:r>
            <a:endParaRPr lang="en-US" dirty="0" smtClean="0"/>
          </a:p>
          <a:p>
            <a:r>
              <a:rPr lang="en-US" dirty="0" smtClean="0"/>
              <a:t>Deal with the here and now</a:t>
            </a:r>
          </a:p>
          <a:p>
            <a:r>
              <a:rPr lang="en-US" dirty="0" smtClean="0"/>
              <a:t>Have </a:t>
            </a:r>
            <a:r>
              <a:rPr lang="en-US" dirty="0" smtClean="0"/>
              <a:t>difficulty finding acceptance</a:t>
            </a:r>
          </a:p>
          <a:p>
            <a:r>
              <a:rPr lang="en-US" dirty="0" smtClean="0"/>
              <a:t>Drawn </a:t>
            </a:r>
            <a:r>
              <a:rPr lang="en-US" dirty="0" smtClean="0"/>
              <a:t>to action </a:t>
            </a:r>
            <a:r>
              <a:rPr lang="en-US" dirty="0" smtClean="0"/>
              <a:t>jobs</a:t>
            </a:r>
          </a:p>
          <a:p>
            <a:r>
              <a:rPr lang="en-US" dirty="0" smtClean="0"/>
              <a:t>Drawn to tools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ORANGE: Action-oriented, quick witted and problem-solver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910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see yourself as:</a:t>
            </a:r>
          </a:p>
          <a:p>
            <a:pPr lvl="1"/>
            <a:r>
              <a:rPr lang="en-US" sz="2800" dirty="0" smtClean="0"/>
              <a:t>Straightforward</a:t>
            </a:r>
          </a:p>
          <a:p>
            <a:pPr lvl="1"/>
            <a:r>
              <a:rPr lang="en-US" sz="2800" dirty="0" smtClean="0"/>
              <a:t>Easy-going</a:t>
            </a:r>
          </a:p>
          <a:p>
            <a:pPr lvl="1"/>
            <a:r>
              <a:rPr lang="en-US" sz="2800" dirty="0" smtClean="0"/>
              <a:t>Good negotiator</a:t>
            </a:r>
          </a:p>
          <a:p>
            <a:pPr lvl="1"/>
            <a:r>
              <a:rPr lang="en-US" sz="2800" dirty="0" smtClean="0"/>
              <a:t>Mover and shaker</a:t>
            </a:r>
          </a:p>
          <a:p>
            <a:pPr lvl="1"/>
            <a:r>
              <a:rPr lang="en-US" sz="2800" dirty="0" smtClean="0"/>
              <a:t>Spontaneous</a:t>
            </a:r>
          </a:p>
          <a:p>
            <a:pPr lvl="1"/>
            <a:r>
              <a:rPr lang="en-US" sz="2800" dirty="0" smtClean="0"/>
              <a:t>Friendly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Others may see:</a:t>
            </a:r>
          </a:p>
          <a:p>
            <a:pPr lvl="1"/>
            <a:r>
              <a:rPr lang="en-US" sz="2800" dirty="0" smtClean="0"/>
              <a:t>Rude</a:t>
            </a:r>
          </a:p>
          <a:p>
            <a:pPr lvl="1"/>
            <a:r>
              <a:rPr lang="en-US" sz="2800" dirty="0" smtClean="0"/>
              <a:t>Irresponsible</a:t>
            </a:r>
          </a:p>
          <a:p>
            <a:pPr lvl="1"/>
            <a:r>
              <a:rPr lang="en-US" sz="2800" dirty="0" smtClean="0"/>
              <a:t>Selfish</a:t>
            </a:r>
          </a:p>
          <a:p>
            <a:pPr lvl="1"/>
            <a:r>
              <a:rPr lang="en-US" sz="2800" dirty="0" smtClean="0"/>
              <a:t>Ignoring rules</a:t>
            </a:r>
          </a:p>
          <a:p>
            <a:pPr lvl="1"/>
            <a:r>
              <a:rPr lang="en-US" sz="2800" dirty="0" smtClean="0"/>
              <a:t>Impatient </a:t>
            </a:r>
          </a:p>
          <a:p>
            <a:pPr lvl="1"/>
            <a:r>
              <a:rPr lang="en-US" sz="2800" dirty="0" smtClean="0"/>
              <a:t>Unprepared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Perception of ORANGE group members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88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bored and restless with jobs that are routine and structured</a:t>
            </a:r>
          </a:p>
          <a:p>
            <a:r>
              <a:rPr lang="en-US" dirty="0" smtClean="0"/>
              <a:t>I am satisfied in careers that allow me independence and freedom, while using my physical coordination and love of tools</a:t>
            </a:r>
          </a:p>
          <a:p>
            <a:r>
              <a:rPr lang="en-US" dirty="0" smtClean="0"/>
              <a:t>I view any kind of tool as an extension of myself</a:t>
            </a:r>
          </a:p>
          <a:p>
            <a:r>
              <a:rPr lang="en-US" dirty="0" smtClean="0"/>
              <a:t>I am a natural performer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 team 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76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Oranges</a:t>
            </a:r>
            <a:endParaRPr lang="en-US" dirty="0"/>
          </a:p>
        </p:txBody>
      </p:sp>
      <p:pic>
        <p:nvPicPr>
          <p:cNvPr id="5" name="Picture 4" descr="220px-John_F._Kennedy,_White_House_photo_portrait,_looking_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00" y="1447800"/>
            <a:ext cx="2054795" cy="2624534"/>
          </a:xfrm>
          <a:prstGeom prst="rect">
            <a:avLst/>
          </a:prstGeom>
        </p:spPr>
      </p:pic>
      <p:pic>
        <p:nvPicPr>
          <p:cNvPr id="6" name="Picture 5" descr="speeches_churchi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1" y="1520661"/>
            <a:ext cx="3759991" cy="2454439"/>
          </a:xfrm>
          <a:prstGeom prst="rect">
            <a:avLst/>
          </a:prstGeom>
        </p:spPr>
      </p:pic>
      <p:pic>
        <p:nvPicPr>
          <p:cNvPr id="7" name="Picture 6" descr="517391906-e149883750872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39" y="4216400"/>
            <a:ext cx="3857629" cy="2501269"/>
          </a:xfrm>
          <a:prstGeom prst="rect">
            <a:avLst/>
          </a:prstGeom>
        </p:spPr>
      </p:pic>
      <p:pic>
        <p:nvPicPr>
          <p:cNvPr id="9" name="Picture 8" descr="Yousuf-Karsh-Ernest-Hemingway-1957-1558x196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27" y="4072334"/>
            <a:ext cx="2102771" cy="264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50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5175" y="1710863"/>
            <a:ext cx="3657600" cy="4803490"/>
          </a:xfrm>
        </p:spPr>
        <p:txBody>
          <a:bodyPr>
            <a:noAutofit/>
          </a:bodyPr>
          <a:lstStyle/>
          <a:p>
            <a:r>
              <a:rPr lang="en-US" sz="2000" dirty="0" smtClean="0"/>
              <a:t>Dutiful and stable</a:t>
            </a:r>
          </a:p>
          <a:p>
            <a:r>
              <a:rPr lang="en-US" sz="2000" dirty="0" smtClean="0"/>
              <a:t>Value </a:t>
            </a:r>
            <a:r>
              <a:rPr lang="en-US" sz="2000" dirty="0" smtClean="0"/>
              <a:t>organization and rules</a:t>
            </a:r>
          </a:p>
          <a:p>
            <a:r>
              <a:rPr lang="en-US" sz="2000" dirty="0" smtClean="0"/>
              <a:t>Desire punctuality</a:t>
            </a:r>
          </a:p>
          <a:p>
            <a:r>
              <a:rPr lang="en-US" sz="2000" dirty="0" smtClean="0"/>
              <a:t>Schedule their lives</a:t>
            </a:r>
          </a:p>
          <a:p>
            <a:r>
              <a:rPr lang="en-US" sz="2000" dirty="0" smtClean="0"/>
              <a:t>Make and keep commitments</a:t>
            </a:r>
          </a:p>
          <a:p>
            <a:r>
              <a:rPr lang="en-US" sz="2000" dirty="0" smtClean="0"/>
              <a:t>Goal</a:t>
            </a:r>
            <a:r>
              <a:rPr lang="en-US" sz="2000" dirty="0" smtClean="0"/>
              <a:t>-oriented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Inclined to join groups</a:t>
            </a:r>
          </a:p>
          <a:p>
            <a:r>
              <a:rPr lang="en-US" dirty="0" smtClean="0"/>
              <a:t>Believe work comes before play</a:t>
            </a:r>
          </a:p>
          <a:p>
            <a:r>
              <a:rPr lang="en-US" dirty="0" smtClean="0"/>
              <a:t>Prefer </a:t>
            </a:r>
            <a:r>
              <a:rPr lang="en-US" dirty="0" smtClean="0"/>
              <a:t>order and cleanliness</a:t>
            </a:r>
          </a:p>
          <a:p>
            <a:r>
              <a:rPr lang="en-US" dirty="0" smtClean="0"/>
              <a:t>Responsible and dedicated</a:t>
            </a:r>
          </a:p>
          <a:p>
            <a:r>
              <a:rPr lang="en-US" dirty="0" smtClean="0"/>
              <a:t>Enjoy </a:t>
            </a:r>
            <a:r>
              <a:rPr lang="en-US" dirty="0" smtClean="0"/>
              <a:t>positions of authority</a:t>
            </a:r>
          </a:p>
          <a:p>
            <a:r>
              <a:rPr lang="en-US" dirty="0" smtClean="0"/>
              <a:t>Prepare </a:t>
            </a:r>
            <a:r>
              <a:rPr lang="en-US" dirty="0" smtClean="0"/>
              <a:t>for the future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GOLD: Organized, structured, and disciplined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52823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see yourself as:</a:t>
            </a:r>
          </a:p>
          <a:p>
            <a:pPr lvl="1"/>
            <a:r>
              <a:rPr lang="en-US" sz="2800" dirty="0" smtClean="0"/>
              <a:t>Stable</a:t>
            </a:r>
          </a:p>
          <a:p>
            <a:pPr lvl="1"/>
            <a:r>
              <a:rPr lang="en-US" sz="2800" dirty="0" smtClean="0"/>
              <a:t>Dependable</a:t>
            </a:r>
          </a:p>
          <a:p>
            <a:pPr lvl="1"/>
            <a:r>
              <a:rPr lang="en-US" sz="2800" dirty="0" smtClean="0"/>
              <a:t>Efficient</a:t>
            </a:r>
          </a:p>
          <a:p>
            <a:pPr lvl="1"/>
            <a:r>
              <a:rPr lang="en-US" sz="2800" dirty="0" smtClean="0"/>
              <a:t>Realistic</a:t>
            </a:r>
          </a:p>
          <a:p>
            <a:pPr lvl="1"/>
            <a:r>
              <a:rPr lang="en-US" sz="2800" dirty="0" smtClean="0"/>
              <a:t>Goal-oriented</a:t>
            </a:r>
          </a:p>
          <a:p>
            <a:pPr lvl="1"/>
            <a:r>
              <a:rPr lang="en-US" sz="2800" dirty="0" smtClean="0"/>
              <a:t>Responsible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Others may see:</a:t>
            </a:r>
          </a:p>
          <a:p>
            <a:pPr lvl="1"/>
            <a:r>
              <a:rPr lang="en-US" sz="2800" dirty="0" smtClean="0"/>
              <a:t>Rigid</a:t>
            </a:r>
          </a:p>
          <a:p>
            <a:pPr lvl="1"/>
            <a:r>
              <a:rPr lang="en-US" sz="2800" dirty="0" smtClean="0"/>
              <a:t>Restricted</a:t>
            </a:r>
          </a:p>
          <a:p>
            <a:pPr lvl="1"/>
            <a:r>
              <a:rPr lang="en-US" sz="2800" dirty="0" smtClean="0"/>
              <a:t>Stubborn</a:t>
            </a:r>
          </a:p>
          <a:p>
            <a:pPr lvl="1"/>
            <a:r>
              <a:rPr lang="en-US" sz="2800" dirty="0" smtClean="0"/>
              <a:t>Boring</a:t>
            </a:r>
          </a:p>
          <a:p>
            <a:pPr lvl="1"/>
            <a:r>
              <a:rPr lang="en-US" sz="2800" dirty="0" smtClean="0"/>
              <a:t>System-bound</a:t>
            </a:r>
          </a:p>
          <a:p>
            <a:pPr lvl="1"/>
            <a:r>
              <a:rPr lang="en-US" sz="2800" dirty="0" smtClean="0"/>
              <a:t>Bossy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Perception of GOLD group members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37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provide stability and can maintain organization</a:t>
            </a:r>
          </a:p>
          <a:p>
            <a:r>
              <a:rPr lang="en-US" dirty="0" smtClean="0"/>
              <a:t>My ability to handle details and work hard makes me the backbone of many organizations and teams</a:t>
            </a:r>
          </a:p>
          <a:p>
            <a:r>
              <a:rPr lang="en-US" dirty="0" smtClean="0"/>
              <a:t>I am practical and sensible</a:t>
            </a:r>
          </a:p>
          <a:p>
            <a:r>
              <a:rPr lang="en-US" dirty="0" smtClean="0"/>
              <a:t>I believe work comes before play, even if I must work overtime to complete the job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 team 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30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</a:t>
            </a:r>
            <a:r>
              <a:rPr lang="en-US" dirty="0" err="1" smtClean="0"/>
              <a:t>Golds</a:t>
            </a:r>
            <a:endParaRPr lang="en-US" dirty="0"/>
          </a:p>
        </p:txBody>
      </p:sp>
      <p:pic>
        <p:nvPicPr>
          <p:cNvPr id="5" name="Picture 4" descr="queenelizabethi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663" y="1473200"/>
            <a:ext cx="2306637" cy="2552678"/>
          </a:xfrm>
          <a:prstGeom prst="rect">
            <a:avLst/>
          </a:prstGeom>
        </p:spPr>
      </p:pic>
      <p:pic>
        <p:nvPicPr>
          <p:cNvPr id="6" name="Picture 5" descr="henry-ford-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663" y="4161344"/>
            <a:ext cx="2730500" cy="2275416"/>
          </a:xfrm>
          <a:prstGeom prst="rect">
            <a:avLst/>
          </a:prstGeom>
        </p:spPr>
      </p:pic>
      <p:pic>
        <p:nvPicPr>
          <p:cNvPr id="7" name="Picture 6" descr="2016-10-27-1477610038-415619-motherteresa-thumb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4161344"/>
            <a:ext cx="1892299" cy="2523065"/>
          </a:xfrm>
          <a:prstGeom prst="rect">
            <a:avLst/>
          </a:prstGeom>
        </p:spPr>
      </p:pic>
      <p:pic>
        <p:nvPicPr>
          <p:cNvPr id="8" name="Picture 7" descr="Gilbert_Stuart_Williamstown_Portrait_of_George_Washingt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88651"/>
            <a:ext cx="2082799" cy="253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74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5175" y="1531570"/>
            <a:ext cx="3657600" cy="5147137"/>
          </a:xfrm>
        </p:spPr>
        <p:txBody>
          <a:bodyPr>
            <a:noAutofit/>
          </a:bodyPr>
          <a:lstStyle/>
          <a:p>
            <a:r>
              <a:rPr lang="en-US" sz="2000" dirty="0" smtClean="0"/>
              <a:t>Innovative and logical</a:t>
            </a:r>
          </a:p>
          <a:p>
            <a:r>
              <a:rPr lang="en-US" sz="2000" dirty="0" smtClean="0"/>
              <a:t>Seek to understand world</a:t>
            </a:r>
          </a:p>
          <a:p>
            <a:r>
              <a:rPr lang="en-US" sz="2000" dirty="0" smtClean="0"/>
              <a:t>Need </a:t>
            </a:r>
            <a:r>
              <a:rPr lang="en-US" sz="2000" dirty="0" smtClean="0"/>
              <a:t>intellectual freedom</a:t>
            </a:r>
          </a:p>
          <a:p>
            <a:r>
              <a:rPr lang="en-US" sz="2000" dirty="0" smtClean="0"/>
              <a:t>Question </a:t>
            </a:r>
            <a:r>
              <a:rPr lang="en-US" sz="2000" dirty="0" smtClean="0"/>
              <a:t>authority</a:t>
            </a:r>
          </a:p>
          <a:p>
            <a:r>
              <a:rPr lang="en-US" sz="2000" dirty="0" smtClean="0"/>
              <a:t>Push to improve</a:t>
            </a:r>
          </a:p>
          <a:p>
            <a:r>
              <a:rPr lang="en-US" sz="2000" dirty="0" smtClean="0"/>
              <a:t>May </a:t>
            </a:r>
            <a:r>
              <a:rPr lang="en-US" sz="2000" dirty="0" smtClean="0"/>
              <a:t>become intellectually isolated</a:t>
            </a:r>
          </a:p>
          <a:p>
            <a:r>
              <a:rPr lang="en-US" sz="2000" dirty="0" smtClean="0"/>
              <a:t>Slow to make decisions</a:t>
            </a:r>
          </a:p>
          <a:p>
            <a:r>
              <a:rPr lang="en-US" sz="2000" dirty="0" smtClean="0"/>
              <a:t>Value concise communication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dirty="0" smtClean="0"/>
              <a:t>Look for intellectual stimulation</a:t>
            </a:r>
          </a:p>
          <a:p>
            <a:r>
              <a:rPr lang="en-US" sz="2600" dirty="0" smtClean="0"/>
              <a:t>Enjoy intriguing discussions</a:t>
            </a:r>
          </a:p>
          <a:p>
            <a:r>
              <a:rPr lang="en-US" sz="2600" dirty="0" smtClean="0"/>
              <a:t>Sometimes oblivious to emotions</a:t>
            </a:r>
          </a:p>
          <a:p>
            <a:r>
              <a:rPr lang="en-US" sz="2600" dirty="0" smtClean="0"/>
              <a:t>Drawn </a:t>
            </a:r>
            <a:r>
              <a:rPr lang="en-US" sz="2600" dirty="0" smtClean="0"/>
              <a:t>to technical occupations</a:t>
            </a:r>
          </a:p>
          <a:p>
            <a:r>
              <a:rPr lang="en-US" sz="2600" dirty="0" smtClean="0"/>
              <a:t>Analyze and rearrange systems</a:t>
            </a:r>
          </a:p>
          <a:p>
            <a:r>
              <a:rPr lang="en-US" sz="2600" dirty="0" smtClean="0"/>
              <a:t>Focus on the future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GREEN: Visionaries group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82690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see yourself as:</a:t>
            </a:r>
          </a:p>
          <a:p>
            <a:pPr lvl="1"/>
            <a:r>
              <a:rPr lang="en-US" sz="2800" dirty="0" smtClean="0"/>
              <a:t>98% right</a:t>
            </a:r>
          </a:p>
          <a:p>
            <a:pPr lvl="1"/>
            <a:r>
              <a:rPr lang="en-US" sz="2800" dirty="0" smtClean="0"/>
              <a:t>Innovative</a:t>
            </a:r>
          </a:p>
          <a:p>
            <a:pPr lvl="1"/>
            <a:r>
              <a:rPr lang="en-US" sz="2800" dirty="0" smtClean="0"/>
              <a:t>Independent</a:t>
            </a:r>
          </a:p>
          <a:p>
            <a:pPr lvl="1"/>
            <a:r>
              <a:rPr lang="en-US" sz="2800" dirty="0" smtClean="0"/>
              <a:t>Deep thinker</a:t>
            </a:r>
          </a:p>
          <a:p>
            <a:pPr lvl="1"/>
            <a:r>
              <a:rPr lang="en-US" sz="2800" dirty="0" smtClean="0"/>
              <a:t>Able to find flaws</a:t>
            </a:r>
          </a:p>
          <a:p>
            <a:pPr lvl="1"/>
            <a:r>
              <a:rPr lang="en-US" sz="2800" dirty="0" smtClean="0"/>
              <a:t>Witty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Others may see:</a:t>
            </a:r>
          </a:p>
          <a:p>
            <a:pPr lvl="1"/>
            <a:r>
              <a:rPr lang="en-US" sz="2800" dirty="0" smtClean="0"/>
              <a:t>Intellectual snob</a:t>
            </a:r>
          </a:p>
          <a:p>
            <a:pPr lvl="1"/>
            <a:r>
              <a:rPr lang="en-US" sz="2800" dirty="0" smtClean="0"/>
              <a:t>Arrogant</a:t>
            </a:r>
          </a:p>
          <a:p>
            <a:pPr lvl="1"/>
            <a:r>
              <a:rPr lang="en-US" sz="2800" dirty="0" smtClean="0"/>
              <a:t>Emotionless</a:t>
            </a:r>
          </a:p>
          <a:p>
            <a:pPr lvl="1"/>
            <a:r>
              <a:rPr lang="en-US" sz="2800" dirty="0" smtClean="0"/>
              <a:t>Unfeeling</a:t>
            </a:r>
          </a:p>
          <a:p>
            <a:pPr lvl="1"/>
            <a:r>
              <a:rPr lang="en-US" sz="2800" dirty="0" smtClean="0"/>
              <a:t>Aloof </a:t>
            </a:r>
          </a:p>
          <a:p>
            <a:pPr lvl="1"/>
            <a:r>
              <a:rPr lang="en-US" sz="2800" dirty="0" smtClean="0"/>
              <a:t>Critical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Perception of GREEN group members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24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am conceptual and an independent thinker</a:t>
            </a:r>
          </a:p>
          <a:p>
            <a:r>
              <a:rPr lang="en-US" dirty="0" smtClean="0"/>
              <a:t>I am drawn to constant challenge in careers</a:t>
            </a:r>
          </a:p>
          <a:p>
            <a:r>
              <a:rPr lang="en-US" dirty="0" smtClean="0"/>
              <a:t>I like to develop models, explore ideas, or build systems to satisfy my need to deal with the innovative</a:t>
            </a:r>
          </a:p>
          <a:p>
            <a:r>
              <a:rPr lang="en-US" dirty="0" smtClean="0"/>
              <a:t>Once I have perfected an idea, I prefer to move on, leaving the project to be maintained and supported by others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 team 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45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Greens</a:t>
            </a:r>
            <a:endParaRPr lang="en-US" dirty="0"/>
          </a:p>
        </p:txBody>
      </p:sp>
      <p:pic>
        <p:nvPicPr>
          <p:cNvPr id="5" name="Picture 4" descr="jobs-jp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5"/>
          <a:stretch/>
        </p:blipFill>
        <p:spPr>
          <a:xfrm>
            <a:off x="5016500" y="4356101"/>
            <a:ext cx="2503271" cy="2102197"/>
          </a:xfrm>
          <a:prstGeom prst="rect">
            <a:avLst/>
          </a:prstGeom>
        </p:spPr>
      </p:pic>
      <p:pic>
        <p:nvPicPr>
          <p:cNvPr id="6" name="Picture 5" descr="Edi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99" y="1761565"/>
            <a:ext cx="3903663" cy="2230665"/>
          </a:xfrm>
          <a:prstGeom prst="rect">
            <a:avLst/>
          </a:prstGeom>
        </p:spPr>
      </p:pic>
      <p:pic>
        <p:nvPicPr>
          <p:cNvPr id="7" name="Picture 6" descr="eleanorroosevelt-56a48c275f9b58b7d0d780b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63" y="1629073"/>
            <a:ext cx="1888510" cy="2727028"/>
          </a:xfrm>
          <a:prstGeom prst="rect">
            <a:avLst/>
          </a:prstGeom>
        </p:spPr>
      </p:pic>
      <p:pic>
        <p:nvPicPr>
          <p:cNvPr id="8" name="Picture 7" descr="Benjamin-Frankli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940" y="4489103"/>
            <a:ext cx="3007259" cy="184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9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5175" y="1875215"/>
            <a:ext cx="3657600" cy="4803490"/>
          </a:xfrm>
        </p:spPr>
        <p:txBody>
          <a:bodyPr>
            <a:noAutofit/>
          </a:bodyPr>
          <a:lstStyle/>
          <a:p>
            <a:r>
              <a:rPr lang="en-US" sz="2000" dirty="0" smtClean="0"/>
              <a:t>Need to feel unique</a:t>
            </a:r>
          </a:p>
          <a:p>
            <a:r>
              <a:rPr lang="en-US" sz="2000" dirty="0" smtClean="0"/>
              <a:t>Must </a:t>
            </a:r>
            <a:r>
              <a:rPr lang="en-US" sz="2000" dirty="0" smtClean="0"/>
              <a:t>be true to themselves</a:t>
            </a:r>
          </a:p>
          <a:p>
            <a:r>
              <a:rPr lang="en-US" sz="2000" dirty="0" smtClean="0"/>
              <a:t>Value </a:t>
            </a:r>
            <a:r>
              <a:rPr lang="en-US" sz="2000" dirty="0" smtClean="0"/>
              <a:t>close relationships</a:t>
            </a:r>
          </a:p>
          <a:p>
            <a:r>
              <a:rPr lang="en-US" sz="2000" dirty="0" smtClean="0"/>
              <a:t>Encourage expression</a:t>
            </a:r>
          </a:p>
          <a:p>
            <a:r>
              <a:rPr lang="en-US" sz="2000" dirty="0" smtClean="0"/>
              <a:t>Need </a:t>
            </a:r>
            <a:r>
              <a:rPr lang="en-US" sz="2000" dirty="0" smtClean="0"/>
              <a:t>opportunities to be creative</a:t>
            </a:r>
          </a:p>
          <a:p>
            <a:r>
              <a:rPr lang="en-US" sz="2000" dirty="0" smtClean="0"/>
              <a:t>Comprise and cooperate</a:t>
            </a:r>
          </a:p>
          <a:p>
            <a:r>
              <a:rPr lang="en-US" sz="2000" dirty="0" smtClean="0"/>
              <a:t>Nurture people, plants &amp; animals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</a:t>
            </a:r>
            <a:r>
              <a:rPr lang="en-US" dirty="0" smtClean="0"/>
              <a:t>decisions based on feelings</a:t>
            </a:r>
          </a:p>
          <a:p>
            <a:r>
              <a:rPr lang="en-US" dirty="0" smtClean="0"/>
              <a:t>Need harmony</a:t>
            </a:r>
          </a:p>
          <a:p>
            <a:r>
              <a:rPr lang="en-US" dirty="0" smtClean="0"/>
              <a:t>Adaptable</a:t>
            </a:r>
          </a:p>
          <a:p>
            <a:r>
              <a:rPr lang="en-US" dirty="0" smtClean="0"/>
              <a:t>Drawn </a:t>
            </a:r>
            <a:r>
              <a:rPr lang="en-US" dirty="0" smtClean="0"/>
              <a:t>to </a:t>
            </a:r>
            <a:r>
              <a:rPr lang="en-US" dirty="0" smtClean="0"/>
              <a:t>literature and nurturing </a:t>
            </a:r>
            <a:r>
              <a:rPr lang="en-US" dirty="0" smtClean="0"/>
              <a:t>careers</a:t>
            </a:r>
          </a:p>
          <a:p>
            <a:r>
              <a:rPr lang="en-US" dirty="0" smtClean="0"/>
              <a:t>Get involved in causes</a:t>
            </a:r>
          </a:p>
          <a:p>
            <a:r>
              <a:rPr lang="en-US" dirty="0" smtClean="0"/>
              <a:t>Committed to ideals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BLUE: Artistic, peace-bringer, and sensitive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33784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see yourself as:</a:t>
            </a:r>
          </a:p>
          <a:p>
            <a:pPr lvl="1"/>
            <a:r>
              <a:rPr lang="en-US" sz="2800" dirty="0" smtClean="0"/>
              <a:t>Romantic</a:t>
            </a:r>
          </a:p>
          <a:p>
            <a:pPr lvl="1"/>
            <a:r>
              <a:rPr lang="en-US" sz="2800" dirty="0" smtClean="0"/>
              <a:t>Spiritual</a:t>
            </a:r>
          </a:p>
          <a:p>
            <a:pPr lvl="1"/>
            <a:r>
              <a:rPr lang="en-US" sz="2800" dirty="0" smtClean="0"/>
              <a:t>Having faith</a:t>
            </a:r>
          </a:p>
          <a:p>
            <a:pPr lvl="1"/>
            <a:r>
              <a:rPr lang="en-US" sz="2800" dirty="0" smtClean="0"/>
              <a:t>Nice</a:t>
            </a:r>
          </a:p>
          <a:p>
            <a:pPr lvl="1"/>
            <a:r>
              <a:rPr lang="en-US" sz="2800" dirty="0" smtClean="0"/>
              <a:t>Flexible</a:t>
            </a:r>
          </a:p>
          <a:p>
            <a:pPr lvl="1"/>
            <a:r>
              <a:rPr lang="en-US" sz="2800" dirty="0" smtClean="0"/>
              <a:t>Caretaker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Others may see:</a:t>
            </a:r>
          </a:p>
          <a:p>
            <a:pPr lvl="1"/>
            <a:r>
              <a:rPr lang="en-US" sz="2800" dirty="0" smtClean="0"/>
              <a:t>Over-emotional</a:t>
            </a:r>
          </a:p>
          <a:p>
            <a:pPr lvl="1"/>
            <a:r>
              <a:rPr lang="en-US" sz="2800" dirty="0" smtClean="0"/>
              <a:t>Mushy</a:t>
            </a:r>
          </a:p>
          <a:p>
            <a:pPr lvl="1"/>
            <a:r>
              <a:rPr lang="en-US" sz="2800" dirty="0" smtClean="0"/>
              <a:t>Unrealistic</a:t>
            </a:r>
          </a:p>
          <a:p>
            <a:pPr lvl="1"/>
            <a:r>
              <a:rPr lang="en-US" sz="2800" dirty="0" smtClean="0"/>
              <a:t>Nosy</a:t>
            </a:r>
          </a:p>
          <a:p>
            <a:pPr lvl="1"/>
            <a:r>
              <a:rPr lang="en-US" sz="2800" dirty="0" smtClean="0"/>
              <a:t>Wishy-washy</a:t>
            </a:r>
          </a:p>
          <a:p>
            <a:pPr lvl="1"/>
            <a:r>
              <a:rPr lang="en-US" sz="2800" dirty="0" smtClean="0"/>
              <a:t>Manipulative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Perception of BLUE group members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147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have a strong desire to influence and motivate others so that they may live more significant lives</a:t>
            </a:r>
          </a:p>
          <a:p>
            <a:r>
              <a:rPr lang="en-US" dirty="0" smtClean="0"/>
              <a:t>I often work in the arts, communications, and education, and helping professions</a:t>
            </a:r>
          </a:p>
          <a:p>
            <a:r>
              <a:rPr lang="en-US" dirty="0" smtClean="0"/>
              <a:t>I am adept at motivating and interacting with others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 team 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298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Blues</a:t>
            </a:r>
            <a:endParaRPr lang="en-US" dirty="0"/>
          </a:p>
        </p:txBody>
      </p:sp>
      <p:pic>
        <p:nvPicPr>
          <p:cNvPr id="5" name="Picture 4" descr="22dowd1-master76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854" y="3960785"/>
            <a:ext cx="3889900" cy="2593266"/>
          </a:xfrm>
          <a:prstGeom prst="rect">
            <a:avLst/>
          </a:prstGeom>
        </p:spPr>
      </p:pic>
      <p:pic>
        <p:nvPicPr>
          <p:cNvPr id="6" name="Picture 5" descr="jefferson_portrait-P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68"/>
          <a:stretch/>
        </p:blipFill>
        <p:spPr>
          <a:xfrm>
            <a:off x="4726664" y="1690192"/>
            <a:ext cx="3417339" cy="2096736"/>
          </a:xfrm>
          <a:prstGeom prst="rect">
            <a:avLst/>
          </a:prstGeom>
        </p:spPr>
      </p:pic>
      <p:pic>
        <p:nvPicPr>
          <p:cNvPr id="7" name="Picture 6" descr="mahatma-gandhi---a-legacy-of-pea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2" y="1761565"/>
            <a:ext cx="3600646" cy="202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416</TotalTime>
  <Words>662</Words>
  <Application>Microsoft Macintosh PowerPoint</Application>
  <PresentationFormat>On-screen Show (4:3)</PresentationFormat>
  <Paragraphs>159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Orbit</vt:lpstr>
      <vt:lpstr>Communicate Styles</vt:lpstr>
      <vt:lpstr>Communication styles</vt:lpstr>
      <vt:lpstr>Communication styles</vt:lpstr>
      <vt:lpstr>ORANGE: Action-oriented, quick witted and problem-solver </vt:lpstr>
      <vt:lpstr>Perception of ORANGE group members </vt:lpstr>
      <vt:lpstr>In a team …</vt:lpstr>
      <vt:lpstr>Examples of Oranges</vt:lpstr>
      <vt:lpstr>GOLD: Organized, structured, and disciplined</vt:lpstr>
      <vt:lpstr>Perception of GOLD group members </vt:lpstr>
      <vt:lpstr>In a team …</vt:lpstr>
      <vt:lpstr>Examples of Golds</vt:lpstr>
      <vt:lpstr>GREEN: Visionaries group</vt:lpstr>
      <vt:lpstr>Perception of GREEN group members </vt:lpstr>
      <vt:lpstr>In a team …</vt:lpstr>
      <vt:lpstr>Examples of Greens</vt:lpstr>
      <vt:lpstr>BLUE: Artistic, peace-bringer, and sensitive </vt:lpstr>
      <vt:lpstr>Perception of BLUE group members </vt:lpstr>
      <vt:lpstr>In a team …</vt:lpstr>
      <vt:lpstr>Examples of Blues</vt:lpstr>
    </vt:vector>
  </TitlesOfParts>
  <Company>IU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people communicate</dc:title>
  <dc:creator>Mary Baechle</dc:creator>
  <cp:lastModifiedBy>Mary Baechle</cp:lastModifiedBy>
  <cp:revision>13</cp:revision>
  <dcterms:created xsi:type="dcterms:W3CDTF">2017-02-06T17:46:43Z</dcterms:created>
  <dcterms:modified xsi:type="dcterms:W3CDTF">2018-02-19T19:54:26Z</dcterms:modified>
</cp:coreProperties>
</file>